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3E664-EA38-456F-AC77-169F93125275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BEB35-514C-4F55-864F-D8E9AE6AA1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8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5B46B-995C-48EB-B3A8-EE14E4B1103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63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5C018-D80F-4523-84CE-DDB531CFEB9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65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70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4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43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0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39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51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92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16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23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66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89207-1DED-4D88-9555-EECA830C0B69}" type="datetimeFigureOut">
              <a:rPr lang="tr-TR" smtClean="0"/>
              <a:t>8.08.2018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3EF55-DAF4-4CEF-B24C-A64A379F16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57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3561" y="1545605"/>
            <a:ext cx="7280101" cy="1710700"/>
          </a:xfrm>
        </p:spPr>
        <p:txBody>
          <a:bodyPr>
            <a:normAutofit/>
          </a:bodyPr>
          <a:lstStyle/>
          <a:p>
            <a:r>
              <a:rPr lang="bs-Latn-BA" sz="6601" b="1" dirty="0"/>
              <a:t>Program</a:t>
            </a:r>
            <a:r>
              <a:rPr lang="en-US" sz="6601" b="1" dirty="0"/>
              <a:t>m</a:t>
            </a:r>
            <a:r>
              <a:rPr lang="bs-Latn-BA" sz="6601" b="1" dirty="0"/>
              <a:t>ing in</a:t>
            </a:r>
            <a:endParaRPr lang="en-US" sz="660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486" y="794024"/>
            <a:ext cx="9144000" cy="1324964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D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Hacettepe University</a:t>
            </a:r>
          </a:p>
          <a:p>
            <a:pPr algn="l"/>
            <a:r>
              <a:rPr lang="en-US" b="1" dirty="0">
                <a:latin typeface="+mj-lt"/>
              </a:rPr>
              <a:t>Computer Engineering </a:t>
            </a:r>
            <a:r>
              <a:rPr lang="en-US" b="1" dirty="0" smtClean="0">
                <a:latin typeface="+mj-lt"/>
              </a:rPr>
              <a:t>Department</a:t>
            </a:r>
            <a:endParaRPr lang="en-US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0359" y="4282161"/>
            <a:ext cx="554042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BBM103 Introduction to Programming Lab 1</a:t>
            </a:r>
          </a:p>
          <a:p>
            <a:pPr algn="ctr"/>
            <a:r>
              <a:rPr 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Week </a:t>
            </a:r>
            <a:r>
              <a:rPr lang="en-US" sz="28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en-US" sz="2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Fall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201</a:t>
            </a:r>
            <a:r>
              <a:rPr lang="tr-T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29" y="408251"/>
            <a:ext cx="1092446" cy="1608018"/>
          </a:xfrm>
          <a:prstGeom prst="rect">
            <a:avLst/>
          </a:prstGeom>
        </p:spPr>
      </p:pic>
      <p:pic>
        <p:nvPicPr>
          <p:cNvPr id="1026" name="Picture 2" descr="https://rajivpandit.files.wordpress.com/2013/02/pyth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039" y="3201723"/>
            <a:ext cx="3661062" cy="123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499431" y="2400955"/>
            <a:ext cx="1101581" cy="1710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b="1" dirty="0" smtClean="0"/>
              <a:t>&amp;</a:t>
            </a:r>
            <a:endParaRPr lang="en-US" sz="4800" dirty="0"/>
          </a:p>
        </p:txBody>
      </p:sp>
      <p:pic>
        <p:nvPicPr>
          <p:cNvPr id="1028" name="Picture 4" descr="https://lh3.googleusercontent.com/-sVn3e_IWZST1UPRJxeupx5qCYdn-VysCLSQjxZfvpNpOVney5_qy04l4jINOsBvyA=w3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444" y="3189453"/>
            <a:ext cx="1092708" cy="109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5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10515600" cy="81642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Exercise</a:t>
            </a:r>
            <a:endParaRPr lang="en-US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816429"/>
            <a:ext cx="11560629" cy="5922699"/>
          </a:xfrm>
          <a:ln w="73025" cmpd="dbl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282575" indent="-282575" algn="just">
              <a:buFont typeface="+mj-lt"/>
              <a:buAutoNum type="arabicPeriod"/>
            </a:pPr>
            <a:r>
              <a:rPr lang="en-US" sz="2000" b="1" dirty="0" smtClean="0"/>
              <a:t>Write a </a:t>
            </a:r>
            <a:r>
              <a:rPr lang="tr-TR" sz="2000" b="1" dirty="0" smtClean="0"/>
              <a:t>C</a:t>
            </a:r>
            <a:r>
              <a:rPr lang="en-US" sz="2000" b="1" dirty="0" smtClean="0"/>
              <a:t> </a:t>
            </a:r>
            <a:r>
              <a:rPr lang="en-US" sz="2000" b="1" dirty="0"/>
              <a:t>program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tr-T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 </a:t>
            </a:r>
            <a:r>
              <a:rPr lang="en-US" sz="2000" b="1" dirty="0" smtClean="0"/>
              <a:t>which, given integer base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/>
              <a:t> and power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/>
              <a:t> as command-line arguments, computes the value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 smtClean="0"/>
              <a:t> to the power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tr-TR" sz="2000" b="1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baseline="30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 smtClean="0"/>
              <a:t>) using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pow()</a:t>
            </a:r>
            <a:r>
              <a:rPr lang="en-US" sz="2000" b="1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 smtClean="0"/>
              <a:t>function from the math library.</a:t>
            </a:r>
          </a:p>
          <a:p>
            <a:pPr marL="0" indent="0" algn="just">
              <a:buNone/>
            </a:pPr>
            <a:r>
              <a:rPr lang="tr-TR" sz="1600" b="1" u="sng" dirty="0" smtClean="0">
                <a:solidFill>
                  <a:srgbClr val="C00000"/>
                </a:solidFill>
              </a:rPr>
              <a:t>Example:</a:t>
            </a:r>
            <a:endParaRPr lang="tr-TR" sz="1600" b="1" u="sng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400"/>
              </a:spcBef>
              <a:buNone/>
            </a:pPr>
            <a:r>
              <a:rPr lang="tr-TR" sz="1900" dirty="0">
                <a:cs typeface="Courier New" panose="02070309020205020404" pitchFamily="49" charset="0"/>
              </a:rPr>
              <a:t>Compile</a:t>
            </a:r>
            <a:r>
              <a:rPr lang="en-US" sz="1900" dirty="0">
                <a:cs typeface="Courier New" panose="02070309020205020404" pitchFamily="49" charset="0"/>
              </a:rPr>
              <a:t> with</a:t>
            </a:r>
            <a:r>
              <a:rPr lang="tr-TR" sz="1900" dirty="0">
                <a:cs typeface="Courier New" panose="02070309020205020404" pitchFamily="49" charset="0"/>
              </a:rPr>
              <a:t>: </a:t>
            </a:r>
            <a:r>
              <a:rPr lang="en-US" sz="1900" dirty="0" smtClean="0">
                <a:cs typeface="Courier New" panose="02070309020205020404" pitchFamily="49" charset="0"/>
              </a:rPr>
              <a:t>	 </a:t>
            </a:r>
            <a:r>
              <a:rPr lang="tr-TR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gcc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tr-T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.c –o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tr-T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-lm</a:t>
            </a:r>
          </a:p>
          <a:p>
            <a:pPr marL="0" indent="0" algn="just">
              <a:spcBef>
                <a:spcPts val="400"/>
              </a:spcBef>
              <a:buNone/>
            </a:pPr>
            <a:r>
              <a:rPr lang="tr-TR" sz="1900" dirty="0" smtClean="0">
                <a:cs typeface="Courier New" panose="02070309020205020404" pitchFamily="49" charset="0"/>
              </a:rPr>
              <a:t>Run</a:t>
            </a:r>
            <a:r>
              <a:rPr lang="en-US" sz="1900" dirty="0" smtClean="0">
                <a:cs typeface="Courier New" panose="02070309020205020404" pitchFamily="49" charset="0"/>
              </a:rPr>
              <a:t> with</a:t>
            </a:r>
            <a:r>
              <a:rPr lang="tr-TR" sz="1900" dirty="0">
                <a:cs typeface="Courier New" panose="02070309020205020404" pitchFamily="49" charset="0"/>
              </a:rPr>
              <a:t>: </a:t>
            </a:r>
            <a:r>
              <a:rPr lang="en-US" sz="1900" dirty="0" smtClean="0">
                <a:cs typeface="Courier New" panose="02070309020205020404" pitchFamily="49" charset="0"/>
              </a:rPr>
              <a:t>	</a:t>
            </a:r>
            <a:r>
              <a:rPr lang="tr-TR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 2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 algn="just">
              <a:spcBef>
                <a:spcPts val="400"/>
              </a:spcBef>
              <a:spcAft>
                <a:spcPts val="600"/>
              </a:spcAft>
              <a:buNone/>
            </a:pPr>
            <a:r>
              <a:rPr lang="en-US" sz="1900" dirty="0" smtClean="0">
                <a:cs typeface="Courier New" panose="02070309020205020404" pitchFamily="49" charset="0"/>
              </a:rPr>
              <a:t>Expected output</a:t>
            </a:r>
            <a:r>
              <a:rPr lang="tr-TR" sz="1900" dirty="0" smtClean="0">
                <a:cs typeface="Courier New" panose="02070309020205020404" pitchFamily="49" charset="0"/>
              </a:rPr>
              <a:t>: </a:t>
            </a:r>
            <a:r>
              <a:rPr lang="en-US" sz="1900" dirty="0" smtClean="0">
                <a:cs typeface="Courier New" panose="02070309020205020404" pitchFamily="49" charset="0"/>
              </a:rPr>
              <a:t> 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 the power of 4 =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16.00000</a:t>
            </a:r>
            <a:endParaRPr lang="tr-TR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2575" indent="-282575" algn="just">
              <a:buFont typeface="+mj-lt"/>
              <a:buAutoNum type="arabicPeriod" startAt="2"/>
            </a:pPr>
            <a:r>
              <a:rPr lang="en-US" sz="2000" b="1" dirty="0"/>
              <a:t>Write a </a:t>
            </a:r>
            <a:r>
              <a:rPr lang="tr-TR" sz="2000" b="1" dirty="0"/>
              <a:t>C</a:t>
            </a:r>
            <a:r>
              <a:rPr lang="en-US" sz="2000" b="1" dirty="0"/>
              <a:t> program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recursive_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tr-T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.c </a:t>
            </a:r>
            <a:r>
              <a:rPr lang="en-US" sz="2000" b="1" dirty="0" smtClean="0"/>
              <a:t>which does the same computation, but for this exercise you need to write your own recursive function for power computation. Note some different recursive cases:</a:t>
            </a:r>
            <a:endParaRPr lang="en-US" sz="2000" b="1" dirty="0"/>
          </a:p>
          <a:p>
            <a:pPr marL="1425575">
              <a:spcBef>
                <a:spcPts val="0"/>
              </a:spcBef>
            </a:pP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5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recursive_power</a:t>
            </a: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(b, p){</a:t>
            </a:r>
          </a:p>
          <a:p>
            <a:pPr marL="1425575">
              <a:spcBef>
                <a:spcPts val="0"/>
              </a:spcBef>
            </a:pP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15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 case</a:t>
            </a:r>
            <a:endParaRPr lang="en-US" sz="15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5575">
              <a:spcBef>
                <a:spcPts val="0"/>
              </a:spcBef>
            </a:pP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recursive case: b is zero and p is negative </a:t>
            </a:r>
          </a:p>
          <a:p>
            <a:pPr marL="1425575">
              <a:spcBef>
                <a:spcPts val="0"/>
              </a:spcBef>
            </a:pPr>
            <a:r>
              <a:rPr lang="en-US" sz="15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sz="15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 case: </a:t>
            </a: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15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negative </a:t>
            </a:r>
            <a:endParaRPr lang="en-US" sz="15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5575">
              <a:spcBef>
                <a:spcPts val="0"/>
              </a:spcBef>
            </a:pP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recursive case: b is negative and p is odd</a:t>
            </a:r>
            <a:endParaRPr lang="en-US" sz="1500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25575">
              <a:spcBef>
                <a:spcPts val="0"/>
              </a:spcBef>
            </a:pP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 </a:t>
            </a:r>
            <a:r>
              <a:rPr lang="en-US" sz="15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 case: b is negative and p is </a:t>
            </a:r>
            <a:r>
              <a:rPr lang="en-US" sz="15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even, etc.</a:t>
            </a:r>
            <a:endParaRPr lang="en-US" sz="15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tr-TR" sz="1900" dirty="0" smtClean="0">
                <a:cs typeface="Courier New" panose="02070309020205020404" pitchFamily="49" charset="0"/>
              </a:rPr>
              <a:t>Compile</a:t>
            </a:r>
            <a:r>
              <a:rPr lang="en-US" sz="1900" dirty="0" smtClean="0">
                <a:cs typeface="Courier New" panose="02070309020205020404" pitchFamily="49" charset="0"/>
              </a:rPr>
              <a:t> </a:t>
            </a:r>
            <a:r>
              <a:rPr lang="en-US" sz="1900" dirty="0">
                <a:cs typeface="Courier New" panose="02070309020205020404" pitchFamily="49" charset="0"/>
              </a:rPr>
              <a:t>with</a:t>
            </a:r>
            <a:r>
              <a:rPr lang="tr-TR" sz="1900" dirty="0">
                <a:cs typeface="Courier New" panose="02070309020205020404" pitchFamily="49" charset="0"/>
              </a:rPr>
              <a:t>: </a:t>
            </a:r>
            <a:r>
              <a:rPr lang="en-US" sz="1900" dirty="0">
                <a:cs typeface="Courier New" panose="02070309020205020404" pitchFamily="49" charset="0"/>
              </a:rPr>
              <a:t>	 </a:t>
            </a:r>
            <a:r>
              <a:rPr lang="tr-TR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gcc .\recursive_power.c -o </a:t>
            </a:r>
            <a:r>
              <a:rPr lang="tr-TR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recpower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400"/>
              </a:spcBef>
              <a:buNone/>
            </a:pPr>
            <a:r>
              <a:rPr lang="tr-TR" sz="1900" dirty="0" smtClean="0">
                <a:cs typeface="Courier New" panose="02070309020205020404" pitchFamily="49" charset="0"/>
              </a:rPr>
              <a:t>Run</a:t>
            </a:r>
            <a:r>
              <a:rPr lang="en-US" sz="1900" dirty="0" smtClean="0">
                <a:cs typeface="Courier New" panose="02070309020205020404" pitchFamily="49" charset="0"/>
              </a:rPr>
              <a:t> 1</a:t>
            </a:r>
            <a:r>
              <a:rPr lang="tr-TR" sz="1900" dirty="0" smtClean="0">
                <a:cs typeface="Courier New" panose="02070309020205020404" pitchFamily="49" charset="0"/>
              </a:rPr>
              <a:t> </a:t>
            </a:r>
            <a:r>
              <a:rPr lang="en-US" sz="1900" dirty="0">
                <a:cs typeface="Courier New" panose="02070309020205020404" pitchFamily="49" charset="0"/>
              </a:rPr>
              <a:t>with</a:t>
            </a:r>
            <a:r>
              <a:rPr lang="tr-TR" sz="1900" dirty="0">
                <a:cs typeface="Courier New" panose="02070309020205020404" pitchFamily="49" charset="0"/>
              </a:rPr>
              <a:t>: </a:t>
            </a:r>
            <a:r>
              <a:rPr lang="en-US" sz="1900" dirty="0">
                <a:cs typeface="Courier New" panose="02070309020205020404" pitchFamily="49" charset="0"/>
              </a:rPr>
              <a:t>	</a:t>
            </a:r>
            <a:r>
              <a:rPr lang="tr-TR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recpower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-2 -3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just">
              <a:spcBef>
                <a:spcPts val="400"/>
              </a:spcBef>
              <a:buNone/>
            </a:pPr>
            <a:r>
              <a:rPr lang="en-US" sz="1900" dirty="0" smtClean="0">
                <a:cs typeface="Courier New" panose="02070309020205020404" pitchFamily="49" charset="0"/>
              </a:rPr>
              <a:t>Expected output</a:t>
            </a:r>
            <a:r>
              <a:rPr lang="tr-TR" sz="1900" dirty="0" smtClean="0">
                <a:cs typeface="Courier New" panose="02070309020205020404" pitchFamily="49" charset="0"/>
              </a:rPr>
              <a:t>: </a:t>
            </a:r>
            <a:r>
              <a:rPr lang="en-US" sz="1900" dirty="0" smtClean="0">
                <a:cs typeface="Courier New" panose="02070309020205020404" pitchFamily="49" charset="0"/>
              </a:rPr>
              <a:t>  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 to the power of -3 = -0.12500</a:t>
            </a:r>
            <a:endParaRPr lang="en-US" sz="19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just">
              <a:spcBef>
                <a:spcPts val="400"/>
              </a:spcBef>
              <a:buNone/>
            </a:pPr>
            <a:r>
              <a:rPr lang="tr-TR" sz="19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Run</a:t>
            </a:r>
            <a:r>
              <a:rPr lang="en-US" sz="19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 2</a:t>
            </a:r>
            <a:r>
              <a:rPr lang="tr-TR" sz="19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with</a:t>
            </a:r>
            <a:r>
              <a:rPr lang="tr-TR" sz="1900" dirty="0">
                <a:solidFill>
                  <a:prstClr val="black"/>
                </a:solidFill>
                <a:cs typeface="Courier New" panose="02070309020205020404" pitchFamily="49" charset="0"/>
              </a:rPr>
              <a:t>: </a:t>
            </a: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	</a:t>
            </a:r>
            <a:r>
              <a:rPr lang="tr-TR" sz="19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9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recpower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0 -78</a:t>
            </a:r>
            <a:endParaRPr lang="en-US" sz="19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just">
              <a:spcBef>
                <a:spcPts val="400"/>
              </a:spcBef>
              <a:buNone/>
            </a:pP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Expected output</a:t>
            </a:r>
            <a:r>
              <a:rPr lang="tr-TR" sz="1900" dirty="0">
                <a:solidFill>
                  <a:prstClr val="black"/>
                </a:solidFill>
                <a:cs typeface="Courier New" panose="02070309020205020404" pitchFamily="49" charset="0"/>
              </a:rPr>
              <a:t>: </a:t>
            </a: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  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the power of -78 = -</a:t>
            </a:r>
            <a:r>
              <a:rPr lang="en-US" sz="19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</a:t>
            </a:r>
            <a:endParaRPr lang="en-US" sz="19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just">
              <a:spcBef>
                <a:spcPts val="400"/>
              </a:spcBef>
              <a:buNone/>
            </a:pPr>
            <a:r>
              <a:rPr lang="tr-TR" sz="1900" dirty="0">
                <a:solidFill>
                  <a:prstClr val="black"/>
                </a:solidFill>
                <a:cs typeface="Courier New" panose="02070309020205020404" pitchFamily="49" charset="0"/>
              </a:rPr>
              <a:t>Run</a:t>
            </a:r>
            <a:r>
              <a:rPr lang="en-US" sz="1900">
                <a:solidFill>
                  <a:prstClr val="black"/>
                </a:solidFill>
                <a:cs typeface="Courier New" panose="02070309020205020404" pitchFamily="49" charset="0"/>
              </a:rPr>
              <a:t> </a:t>
            </a:r>
            <a:r>
              <a:rPr lang="en-US" sz="1900" smtClean="0">
                <a:solidFill>
                  <a:prstClr val="black"/>
                </a:solidFill>
                <a:cs typeface="Courier New" panose="02070309020205020404" pitchFamily="49" charset="0"/>
              </a:rPr>
              <a:t>3</a:t>
            </a:r>
            <a:r>
              <a:rPr lang="tr-TR" sz="1900" smtClean="0">
                <a:solidFill>
                  <a:prstClr val="black"/>
                </a:solidFill>
                <a:cs typeface="Courier New" panose="02070309020205020404" pitchFamily="49" charset="0"/>
              </a:rPr>
              <a:t> </a:t>
            </a: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with</a:t>
            </a:r>
            <a:r>
              <a:rPr lang="tr-TR" sz="1900" dirty="0">
                <a:solidFill>
                  <a:prstClr val="black"/>
                </a:solidFill>
                <a:cs typeface="Courier New" panose="02070309020205020404" pitchFamily="49" charset="0"/>
              </a:rPr>
              <a:t>: </a:t>
            </a: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	</a:t>
            </a:r>
            <a:r>
              <a:rPr lang="tr-TR" sz="19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19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recpower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-56 5</a:t>
            </a:r>
            <a:endParaRPr lang="en-US" sz="19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just">
              <a:spcBef>
                <a:spcPts val="400"/>
              </a:spcBef>
              <a:spcAft>
                <a:spcPts val="600"/>
              </a:spcAft>
              <a:buNone/>
            </a:pP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Expected output</a:t>
            </a:r>
            <a:r>
              <a:rPr lang="tr-TR" sz="1900" dirty="0">
                <a:solidFill>
                  <a:prstClr val="black"/>
                </a:solidFill>
                <a:cs typeface="Courier New" panose="02070309020205020404" pitchFamily="49" charset="0"/>
              </a:rPr>
              <a:t>: </a:t>
            </a:r>
            <a:r>
              <a:rPr lang="en-US" sz="1900" dirty="0">
                <a:solidFill>
                  <a:prstClr val="black"/>
                </a:solidFill>
                <a:cs typeface="Courier New" panose="02070309020205020404" pitchFamily="49" charset="0"/>
              </a:rPr>
              <a:t>  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-56 to the power of 5 = -550731776.00000</a:t>
            </a:r>
            <a:endParaRPr lang="tr-TR" sz="1900" b="1" dirty="0">
              <a:solidFill>
                <a:prstClr val="black"/>
              </a:solidFill>
              <a:latin typeface="Tiger Expert" panose="02070300020205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85312" y="1719941"/>
            <a:ext cx="2993572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Notice 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precision 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 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five digits 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the decimal </a:t>
            </a:r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point!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6727369" y="2043107"/>
            <a:ext cx="957943" cy="32316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56170" y="5138056"/>
            <a:ext cx="2514601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 can use math pow() function for this case.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09657" y="5461221"/>
            <a:ext cx="2046514" cy="188465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6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93</Words>
  <Application>Microsoft Office PowerPoint</Application>
  <PresentationFormat>Geniş ekran</PresentationFormat>
  <Paragraphs>33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Tiger Expert</vt:lpstr>
      <vt:lpstr>Times New Roman</vt:lpstr>
      <vt:lpstr>Office Teması</vt:lpstr>
      <vt:lpstr>Programming in</vt:lpstr>
      <vt:lpstr>Lab 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</dc:title>
  <dc:creator>Tx</dc:creator>
  <cp:lastModifiedBy>bahar</cp:lastModifiedBy>
  <cp:revision>37</cp:revision>
  <dcterms:created xsi:type="dcterms:W3CDTF">2017-11-19T18:49:43Z</dcterms:created>
  <dcterms:modified xsi:type="dcterms:W3CDTF">2018-08-08T10:42:43Z</dcterms:modified>
</cp:coreProperties>
</file>